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3"/>
  </p:notesMasterIdLst>
  <p:sldIdLst>
    <p:sldId id="277" r:id="rId2"/>
  </p:sldIdLst>
  <p:sldSz cx="9144000" cy="6858000" type="screen4x3"/>
  <p:notesSz cx="6858000" cy="9064625"/>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B2B2B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995" autoAdjust="0"/>
    <p:restoredTop sz="94575" autoAdjust="0"/>
  </p:normalViewPr>
  <p:slideViewPr>
    <p:cSldViewPr snapToGrid="0">
      <p:cViewPr>
        <p:scale>
          <a:sx n="75" d="100"/>
          <a:sy n="75" d="100"/>
        </p:scale>
        <p:origin x="-2094" y="-46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40" d="100"/>
          <a:sy n="40" d="100"/>
        </p:scale>
        <p:origin x="-1542" y="-108"/>
      </p:cViewPr>
      <p:guideLst>
        <p:guide orient="horz" pos="2855"/>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650" name="Rectangle 2"/>
          <p:cNvSpPr>
            <a:spLocks noGrp="1" noChangeArrowheads="1"/>
          </p:cNvSpPr>
          <p:nvPr>
            <p:ph type="hdr" sz="quarter"/>
          </p:nvPr>
        </p:nvSpPr>
        <p:spPr bwMode="auto">
          <a:xfrm>
            <a:off x="0" y="0"/>
            <a:ext cx="2971800" cy="452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ltLang="en-US"/>
          </a:p>
        </p:txBody>
      </p:sp>
      <p:sp>
        <p:nvSpPr>
          <p:cNvPr id="27651" name="Rectangle 3"/>
          <p:cNvSpPr>
            <a:spLocks noGrp="1" noChangeArrowheads="1"/>
          </p:cNvSpPr>
          <p:nvPr>
            <p:ph type="dt" idx="1"/>
          </p:nvPr>
        </p:nvSpPr>
        <p:spPr bwMode="auto">
          <a:xfrm>
            <a:off x="3884613" y="0"/>
            <a:ext cx="2971800" cy="452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ltLang="en-US"/>
          </a:p>
        </p:txBody>
      </p:sp>
      <p:sp>
        <p:nvSpPr>
          <p:cNvPr id="27652" name="Rectangle 4"/>
          <p:cNvSpPr>
            <a:spLocks noRot="1" noChangeArrowheads="1" noTextEdit="1"/>
          </p:cNvSpPr>
          <p:nvPr>
            <p:ph type="sldImg" idx="2"/>
          </p:nvPr>
        </p:nvSpPr>
        <p:spPr bwMode="auto">
          <a:xfrm>
            <a:off x="1165225" y="681038"/>
            <a:ext cx="4529138" cy="339725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7653" name="Rectangle 5"/>
          <p:cNvSpPr>
            <a:spLocks noGrp="1" noChangeArrowheads="1"/>
          </p:cNvSpPr>
          <p:nvPr>
            <p:ph type="body" sz="quarter" idx="3"/>
          </p:nvPr>
        </p:nvSpPr>
        <p:spPr bwMode="auto">
          <a:xfrm>
            <a:off x="685800" y="4306888"/>
            <a:ext cx="5486400" cy="4076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27654" name="Rectangle 6"/>
          <p:cNvSpPr>
            <a:spLocks noGrp="1" noChangeArrowheads="1"/>
          </p:cNvSpPr>
          <p:nvPr>
            <p:ph type="ftr" sz="quarter" idx="4"/>
          </p:nvPr>
        </p:nvSpPr>
        <p:spPr bwMode="auto">
          <a:xfrm>
            <a:off x="0" y="8610600"/>
            <a:ext cx="2971800" cy="452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ltLang="en-US"/>
          </a:p>
        </p:txBody>
      </p:sp>
      <p:sp>
        <p:nvSpPr>
          <p:cNvPr id="27655" name="Rectangle 7"/>
          <p:cNvSpPr>
            <a:spLocks noGrp="1" noChangeArrowheads="1"/>
          </p:cNvSpPr>
          <p:nvPr>
            <p:ph type="sldNum" sz="quarter" idx="5"/>
          </p:nvPr>
        </p:nvSpPr>
        <p:spPr bwMode="auto">
          <a:xfrm>
            <a:off x="3884613" y="8610600"/>
            <a:ext cx="2971800" cy="452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AA377BCE-8A48-49C0-B53E-01346D7A8531}" type="slidenum">
              <a:rPr lang="en-US" altLang="en-US"/>
              <a:pPr/>
              <a:t>‹#›</a:t>
            </a:fld>
            <a:endParaRPr lang="en-US" altLang="en-US"/>
          </a:p>
        </p:txBody>
      </p:sp>
    </p:spTree>
    <p:extLst>
      <p:ext uri="{BB962C8B-B14F-4D97-AF65-F5344CB8AC3E}">
        <p14:creationId xmlns:p14="http://schemas.microsoft.com/office/powerpoint/2010/main" val="59095385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6627838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0691197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2694427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8241752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6764955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7235629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0154147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Tree>
    <p:extLst>
      <p:ext uri="{BB962C8B-B14F-4D97-AF65-F5344CB8AC3E}">
        <p14:creationId xmlns:p14="http://schemas.microsoft.com/office/powerpoint/2010/main" val="39951486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2129366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8754176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9738258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76" name="Rectangle 52"/>
          <p:cNvSpPr>
            <a:spLocks noChangeArrowheads="1"/>
          </p:cNvSpPr>
          <p:nvPr userDrawn="1"/>
        </p:nvSpPr>
        <p:spPr bwMode="auto">
          <a:xfrm>
            <a:off x="4953000" y="3429000"/>
            <a:ext cx="3886200" cy="3276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aphicFrame>
        <p:nvGraphicFramePr>
          <p:cNvPr id="1462" name="Group 438"/>
          <p:cNvGraphicFramePr>
            <a:graphicFrameLocks noGrp="1"/>
          </p:cNvGraphicFramePr>
          <p:nvPr userDrawn="1"/>
        </p:nvGraphicFramePr>
        <p:xfrm>
          <a:off x="152400" y="152400"/>
          <a:ext cx="8839200" cy="670560"/>
        </p:xfrm>
        <a:graphic>
          <a:graphicData uri="http://schemas.openxmlformats.org/drawingml/2006/table">
            <a:tbl>
              <a:tblPr/>
              <a:tblGrid>
                <a:gridCol w="692150"/>
                <a:gridCol w="1844675"/>
                <a:gridCol w="730250"/>
                <a:gridCol w="730250"/>
                <a:gridCol w="998538"/>
                <a:gridCol w="982662"/>
                <a:gridCol w="1630363"/>
                <a:gridCol w="1230312"/>
              </a:tblGrid>
              <a:tr h="3048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Name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14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POW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14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Due Date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4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Date submitted</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4475">
                <a:tc gridSpan="2">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600" b="0" i="0" u="none" strike="noStrike" cap="none" normalizeH="0" baseline="0" smtClean="0">
                        <a:ln>
                          <a:noFill/>
                        </a:ln>
                        <a:solidFill>
                          <a:schemeClr val="tx1"/>
                        </a:solidFill>
                        <a:effectLst/>
                        <a:latin typeface="Times New Roman" pitchFamily="18" charset="0"/>
                      </a:endParaRPr>
                    </a:p>
                  </a:txBody>
                  <a:tcPr horzOverflow="overflow">
                    <a:lnL cap="flat">
                      <a:noFill/>
                    </a:lnL>
                    <a:lnR>
                      <a:noFill/>
                    </a:lnR>
                    <a:lnT w="28575" cap="flat" cmpd="sng" algn="ctr">
                      <a:solidFill>
                        <a:schemeClr val="tx1"/>
                      </a:solidFill>
                      <a:prstDash val="solid"/>
                      <a:round/>
                      <a:headEnd type="none" w="med" len="med"/>
                      <a:tailEnd type="none" w="med" len="med"/>
                    </a:lnT>
                    <a:lnB cap="flat">
                      <a:noFill/>
                    </a:lnB>
                    <a:lnTlToBr>
                      <a:noFill/>
                    </a:lnTlToBr>
                    <a:lnBlToTr>
                      <a:noFill/>
                    </a:lnBlToTr>
                    <a:noFill/>
                  </a:tcPr>
                </a:tc>
                <a:tc hMerge="1">
                  <a:txBody>
                    <a:bodyPr/>
                    <a:lstStyle/>
                    <a:p>
                      <a:endParaRPr lang="en-US"/>
                    </a:p>
                  </a:txBody>
                  <a:tcPr/>
                </a:tc>
                <a:tc gridSpan="2">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600" b="0" i="0" u="none" strike="noStrike" cap="none" normalizeH="0" baseline="0" smtClean="0">
                        <a:ln>
                          <a:noFill/>
                        </a:ln>
                        <a:solidFill>
                          <a:schemeClr val="tx1"/>
                        </a:solidFill>
                        <a:effectLst/>
                        <a:latin typeface="Times New Roman" pitchFamily="18" charset="0"/>
                      </a:endParaRPr>
                    </a:p>
                  </a:txBody>
                  <a:tcPr horzOverflow="overflow">
                    <a:lnL>
                      <a:noFill/>
                    </a:lnL>
                    <a:lnR>
                      <a:noFill/>
                    </a:lnR>
                    <a:lnT w="28575" cap="flat" cmpd="sng" algn="ctr">
                      <a:solidFill>
                        <a:schemeClr val="tx1"/>
                      </a:solidFill>
                      <a:prstDash val="solid"/>
                      <a:round/>
                      <a:headEnd type="none" w="med" len="med"/>
                      <a:tailEnd type="none" w="med" len="med"/>
                    </a:lnT>
                    <a:lnB cap="flat">
                      <a:noFill/>
                    </a:lnB>
                    <a:lnTlToBr>
                      <a:noFill/>
                    </a:lnTlToBr>
                    <a:lnBlToTr>
                      <a:noFill/>
                    </a:lnBlToTr>
                    <a:noFill/>
                  </a:tcPr>
                </a:tc>
                <a:tc hMerge="1">
                  <a:txBody>
                    <a:bodyPr/>
                    <a:lstStyle/>
                    <a:p>
                      <a:endParaRPr lang="en-US"/>
                    </a:p>
                  </a:txBody>
                  <a:tcPr/>
                </a:tc>
                <a:tc gridSpan="2">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600" b="0" i="0" u="none" strike="noStrike" cap="none" normalizeH="0" baseline="0" smtClean="0">
                        <a:ln>
                          <a:noFill/>
                        </a:ln>
                        <a:solidFill>
                          <a:schemeClr val="tx1"/>
                        </a:solidFill>
                        <a:effectLst/>
                        <a:latin typeface="Times New Roman" pitchFamily="18"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cap="flat">
                      <a:noFill/>
                    </a:lnB>
                    <a:lnTlToBr>
                      <a:noFill/>
                    </a:lnTlToBr>
                    <a:lnBlToTr>
                      <a:noFill/>
                    </a:lnBlToTr>
                    <a:noFill/>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Total points/Grade</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1485" name="Group 461"/>
          <p:cNvGraphicFramePr>
            <a:graphicFrameLocks noGrp="1"/>
          </p:cNvGraphicFramePr>
          <p:nvPr userDrawn="1"/>
        </p:nvGraphicFramePr>
        <p:xfrm>
          <a:off x="6172200" y="990600"/>
          <a:ext cx="2819400" cy="2651760"/>
        </p:xfrm>
        <a:graphic>
          <a:graphicData uri="http://schemas.openxmlformats.org/drawingml/2006/table">
            <a:tbl>
              <a:tblPr/>
              <a:tblGrid>
                <a:gridCol w="2819400"/>
              </a:tblGrid>
              <a:tr h="6096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Please attach all scratch work to your final copy.  All work should be on another sheet of paper.  Always write in COMPLETE sentences!</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636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“Algebra” may not be used as a strategy. </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ALL</a:t>
                      </a:r>
                      <a:r>
                        <a:rPr kumimoji="0" lang="en-US" altLang="en-US" sz="1200" b="0" i="0" u="none" strike="noStrike" cap="none" normalizeH="0" baseline="0" smtClean="0">
                          <a:ln>
                            <a:noFill/>
                          </a:ln>
                          <a:solidFill>
                            <a:schemeClr val="tx1"/>
                          </a:solidFill>
                          <a:effectLst/>
                          <a:latin typeface="Times New Roman" pitchFamily="18" charset="0"/>
                        </a:rPr>
                        <a:t> submitted work must be in your </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writing or typed on a computer.  You must </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be able to explain all work on your POW.</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207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Remember, the main idea behind these</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problems is </a:t>
                      </a:r>
                      <a:r>
                        <a:rPr kumimoji="0" lang="en-US" altLang="en-US" sz="1200" b="0" i="0" u="sng" strike="noStrike" cap="none" normalizeH="0" baseline="0" smtClean="0">
                          <a:ln>
                            <a:noFill/>
                          </a:ln>
                          <a:solidFill>
                            <a:schemeClr val="tx1"/>
                          </a:solidFill>
                          <a:effectLst/>
                          <a:latin typeface="Times New Roman" pitchFamily="18" charset="0"/>
                        </a:rPr>
                        <a:t>to be able to explain the </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sng" strike="noStrike" cap="none" normalizeH="0" baseline="0" smtClean="0">
                          <a:ln>
                            <a:noFill/>
                          </a:ln>
                          <a:solidFill>
                            <a:schemeClr val="tx1"/>
                          </a:solidFill>
                          <a:effectLst/>
                          <a:latin typeface="Times New Roman" pitchFamily="18" charset="0"/>
                        </a:rPr>
                        <a:t>process involved in problem solving</a:t>
                      </a:r>
                      <a:r>
                        <a:rPr kumimoji="0" lang="en-US" altLang="en-US" sz="1200" b="0" i="0" u="none" strike="noStrike" cap="none" normalizeH="0" baseline="0" smtClean="0">
                          <a:ln>
                            <a:noFill/>
                          </a:ln>
                          <a:solidFill>
                            <a:schemeClr val="tx1"/>
                          </a:solidFill>
                          <a:effectLst/>
                          <a:latin typeface="Times New Roman" pitchFamily="18" charset="0"/>
                        </a:rPr>
                        <a:t>, not only to get a “correct answer.”</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1471" name="Group 447"/>
          <p:cNvGraphicFramePr>
            <a:graphicFrameLocks noGrp="1"/>
          </p:cNvGraphicFramePr>
          <p:nvPr userDrawn="1"/>
        </p:nvGraphicFramePr>
        <p:xfrm>
          <a:off x="152400" y="2684463"/>
          <a:ext cx="5867400" cy="1051560"/>
        </p:xfrm>
        <a:graphic>
          <a:graphicData uri="http://schemas.openxmlformats.org/drawingml/2006/table">
            <a:tbl>
              <a:tblPr/>
              <a:tblGrid>
                <a:gridCol w="1955800"/>
                <a:gridCol w="1955800"/>
                <a:gridCol w="1955800"/>
              </a:tblGrid>
              <a:tr h="152400">
                <a:tc gridSpan="3">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PROBLEM SOLVING STRATEGIES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r>
              <a:tr h="21272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Make an organized list</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Make a picture or diagram</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Use or look for a pattern</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286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Use or make a table</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Brainstorm</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Guess and check</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0478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Work backwards</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Make it simpler</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Act out or use objects</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1662" name="Group 638"/>
          <p:cNvGraphicFramePr>
            <a:graphicFrameLocks noGrp="1"/>
          </p:cNvGraphicFramePr>
          <p:nvPr userDrawn="1"/>
        </p:nvGraphicFramePr>
        <p:xfrm>
          <a:off x="152400" y="3810000"/>
          <a:ext cx="8839200" cy="2968752"/>
        </p:xfrm>
        <a:graphic>
          <a:graphicData uri="http://schemas.openxmlformats.org/drawingml/2006/table">
            <a:tbl>
              <a:tblPr/>
              <a:tblGrid>
                <a:gridCol w="6477000"/>
                <a:gridCol w="304800"/>
                <a:gridCol w="381000"/>
                <a:gridCol w="304800"/>
                <a:gridCol w="242888"/>
                <a:gridCol w="365125"/>
                <a:gridCol w="366712"/>
                <a:gridCol w="396875"/>
              </a:tblGrid>
              <a:tr h="18097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1.  STATEMENT:</a:t>
                      </a:r>
                      <a:r>
                        <a:rPr kumimoji="0" lang="en-US" altLang="en-US" sz="1200" b="0" i="0" u="none" strike="noStrike" cap="none" normalizeH="0" baseline="0" smtClean="0">
                          <a:ln>
                            <a:noFill/>
                          </a:ln>
                          <a:solidFill>
                            <a:schemeClr val="tx1"/>
                          </a:solidFill>
                          <a:effectLst/>
                          <a:latin typeface="Times New Roman" pitchFamily="18" charset="0"/>
                        </a:rPr>
                        <a:t> </a:t>
                      </a:r>
                    </a:p>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In your OWN WORDS restate the problem providing enough details to solve the problem.</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2</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3</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4</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5</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097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2.  PROCEDURE:</a:t>
                      </a:r>
                    </a:p>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a.  Solve the problem, then EXPLAIN step by step how you found the solution.  Provide DETAILS!!!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2</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3</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4</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5</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6</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097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b.  Show ALL your work, steps, drawings or tables.  Label and organize all work on your final copy.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2</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3</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4</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5</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3653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c.  Name the main strategy that you used to solve this POW.  Why?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5">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2</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622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d.  Name one strategy that would not work to solve this POW.  Why?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5">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2</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6511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3.  CONCLUSION:  </a:t>
                      </a:r>
                      <a:r>
                        <a:rPr kumimoji="0" lang="en-US" altLang="en-US" sz="1200" b="0" i="0" u="none" strike="noStrike" cap="none" normalizeH="0" baseline="0" smtClean="0">
                          <a:ln>
                            <a:noFill/>
                          </a:ln>
                          <a:solidFill>
                            <a:schemeClr val="tx1"/>
                          </a:solidFill>
                          <a:effectLst/>
                          <a:latin typeface="Times New Roman" pitchFamily="18" charset="0"/>
                        </a:rPr>
                        <a:t>a.  What is your answer?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3">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gridSpan="2">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2</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3</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8892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b.  Could there be other CORRECT answers to this same problem?</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5">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1400" b="1" i="0" u="none" strike="noStrike" cap="none" normalizeH="0" baseline="0" smtClean="0">
                        <a:ln>
                          <a:noFill/>
                        </a:ln>
                        <a:solidFill>
                          <a:schemeClr val="tx1"/>
                        </a:solidFill>
                        <a:effectLst/>
                        <a:latin typeface="Times New Roman" pitchFamily="18"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097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c.  What 6</a:t>
                      </a:r>
                      <a:r>
                        <a:rPr kumimoji="0" lang="en-US" altLang="en-US" sz="1200" b="0" i="0" u="none" strike="noStrike" cap="none" normalizeH="0" baseline="30000" smtClean="0">
                          <a:ln>
                            <a:noFill/>
                          </a:ln>
                          <a:solidFill>
                            <a:schemeClr val="tx1"/>
                          </a:solidFill>
                          <a:effectLst/>
                          <a:latin typeface="Times New Roman" pitchFamily="18" charset="0"/>
                        </a:rPr>
                        <a:t>th</a:t>
                      </a:r>
                      <a:r>
                        <a:rPr kumimoji="0" lang="en-US" altLang="en-US" sz="1200" b="0" i="0" u="none" strike="noStrike" cap="none" normalizeH="0" baseline="0" smtClean="0">
                          <a:ln>
                            <a:noFill/>
                          </a:ln>
                          <a:solidFill>
                            <a:schemeClr val="tx1"/>
                          </a:solidFill>
                          <a:effectLst/>
                          <a:latin typeface="Times New Roman" pitchFamily="18" charset="0"/>
                        </a:rPr>
                        <a:t> grade (or higher) math related concept did this POW teach you or reinforce that can be used for future problems?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gridSpan="5">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1400" b="1" i="0" u="none" strike="noStrike" cap="none" normalizeH="0" baseline="0" smtClean="0">
                        <a:ln>
                          <a:noFill/>
                        </a:ln>
                        <a:solidFill>
                          <a:schemeClr val="tx1"/>
                        </a:solidFill>
                        <a:effectLst/>
                        <a:latin typeface="Times New Roman" pitchFamily="18"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64" name="Text Box 12"/>
          <p:cNvSpPr txBox="1">
            <a:spLocks noChangeArrowheads="1"/>
          </p:cNvSpPr>
          <p:nvPr/>
        </p:nvSpPr>
        <p:spPr bwMode="auto">
          <a:xfrm>
            <a:off x="152400" y="685800"/>
            <a:ext cx="5867400" cy="1609725"/>
          </a:xfrm>
          <a:prstGeom prst="rect">
            <a:avLst/>
          </a:prstGeom>
          <a:noFill/>
          <a:ln w="57150" cmpd="thickThin">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1200"/>
              <a:t>DIS Student Council wants to hang pennants across the hall to make it look more festive.  The hall has an section that is 22.5 feet wide.  The pennants they want to use come in four sizes:  4 inches wide, 5 inches wide, 6 inches wide, and 7 inches wide.</a:t>
            </a:r>
          </a:p>
          <a:p>
            <a:endParaRPr lang="en-US" altLang="en-US" sz="1200"/>
          </a:p>
          <a:p>
            <a:r>
              <a:rPr lang="en-US" altLang="en-US" sz="1200"/>
              <a:t>The students would like to alternate pennants of two different widths on a string without leaving any gaps.  They want to use the same number of each of the two different pennants.  Which two pennant sizes can be used to accomplish their goal?  How many pennants of each size will be needed?</a:t>
            </a:r>
          </a:p>
        </p:txBody>
      </p:sp>
      <p:sp>
        <p:nvSpPr>
          <p:cNvPr id="23565" name="Text Box 13"/>
          <p:cNvSpPr txBox="1">
            <a:spLocks noChangeArrowheads="1"/>
          </p:cNvSpPr>
          <p:nvPr/>
        </p:nvSpPr>
        <p:spPr bwMode="auto">
          <a:xfrm>
            <a:off x="3403600" y="165100"/>
            <a:ext cx="63341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200"/>
              <a:t>Acc - 8</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9">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3333CC"/>
      </a:hlink>
      <a:folHlink>
        <a:srgbClr val="3333CC"/>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Default Design 8">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3333CC"/>
        </a:hlink>
        <a:folHlink>
          <a:srgbClr val="B2B2B2"/>
        </a:folHlink>
      </a:clrScheme>
      <a:clrMap bg1="lt1" tx1="dk1" bg2="lt2" tx2="dk2" accent1="accent1" accent2="accent2" accent3="accent3" accent4="accent4" accent5="accent5" accent6="accent6" hlink="hlink" folHlink="folHlink"/>
    </a:extraClrScheme>
    <a:extraClrScheme>
      <a:clrScheme name="Default Design 9">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3333CC"/>
        </a:hlink>
        <a:folHlink>
          <a:srgbClr val="3333C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5345</TotalTime>
  <Words>115</Words>
  <Application>Microsoft Office PowerPoint</Application>
  <PresentationFormat>On-screen Show (4:3)</PresentationFormat>
  <Paragraphs>4</Paragraphs>
  <Slides>1</Slides>
  <Notes>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vt:i4>
      </vt:variant>
    </vt:vector>
  </HeadingPairs>
  <TitlesOfParts>
    <vt:vector size="3" baseType="lpstr">
      <vt:lpstr>Times New Roman</vt:lpstr>
      <vt:lpstr>Default Design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Lance Mangham</dc:creator>
  <cp:lastModifiedBy>Lance</cp:lastModifiedBy>
  <cp:revision>97</cp:revision>
  <cp:lastPrinted>2001-04-26T02:59:36Z</cp:lastPrinted>
  <dcterms:created xsi:type="dcterms:W3CDTF">2000-09-03T02:04:07Z</dcterms:created>
  <dcterms:modified xsi:type="dcterms:W3CDTF">2014-05-03T21:12:21Z</dcterms:modified>
</cp:coreProperties>
</file>